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0" r:id="rId5"/>
    <p:sldId id="257" r:id="rId6"/>
    <p:sldId id="264" r:id="rId7"/>
    <p:sldId id="261" r:id="rId8"/>
    <p:sldId id="262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00BAE7-B602-4307-9414-4A30E3A5E078}" v="744" dt="2023-12-02T23:10:52.2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F774C-70F7-4ED4-813C-739E51CF8487}" type="datetimeFigureOut">
              <a:rPr lang="en-US" smtClean="0"/>
              <a:t>12/2/2023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A772-5D94-4F12-8B86-44D4FB2636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4A772-5D94-4F12-8B86-44D4FB26368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466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8327-77F4-4A2B-9238-101C8E3404E4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7327A-3B7B-4F18-AD00-4892CF91FF9D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98241-E647-4007-AB01-BB30869910EB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5554-C941-4C3B-A197-75ED448862A0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4A0-C3F8-4023-9352-7CF7C034B2C8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C5B-471F-47EA-B884-FE923235A560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3F0A0B-291C-4112-A023-023C51AB2E85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190" y="924232"/>
            <a:ext cx="8174971" cy="3285866"/>
          </a:xfrm>
        </p:spPr>
        <p:txBody>
          <a:bodyPr>
            <a:normAutofit/>
          </a:bodyPr>
          <a:lstStyle/>
          <a:p>
            <a:pPr algn="l"/>
            <a:r>
              <a:rPr lang="en-US" sz="6200" dirty="0"/>
              <a:t>Check Digits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190" y="4210098"/>
            <a:ext cx="7178070" cy="863348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Iliana Madrigal</a:t>
            </a:r>
          </a:p>
        </p:txBody>
      </p:sp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91C592EF-44F8-1D9B-C5AA-EAC72BB16F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446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2"/>
    </mc:Choice>
    <mc:Fallback xmlns="">
      <p:transition spd="slow" advTm="6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What are Check Digits?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DFF4FA-F598-4962-B6AB-31A8BE724E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656" y="2098961"/>
                <a:ext cx="8604037" cy="3505201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800" dirty="0"/>
                  <a:t>Check Digits are a way to check for correctness and if there are any errors in the given data.</a:t>
                </a:r>
              </a:p>
              <a:p>
                <a:r>
                  <a:rPr lang="en-US" sz="1800" dirty="0"/>
                  <a:t>It is a digit that is calculated using a particular function and they use congruence which is 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800" dirty="0"/>
                  <a:t> b (mod m).</a:t>
                </a:r>
              </a:p>
              <a:p>
                <a:r>
                  <a:rPr lang="en-US" sz="1800" dirty="0"/>
                  <a:t>The algorithms used for check digits are all unique, but they use congruence to compute their check digits.</a:t>
                </a:r>
              </a:p>
              <a:p>
                <a:r>
                  <a:rPr lang="en-US" sz="1800" dirty="0"/>
                  <a:t>The check digits are then used to compare to verify if it is correct with the final digit .</a:t>
                </a:r>
              </a:p>
              <a:p>
                <a:r>
                  <a:rPr lang="en-US" sz="1800" dirty="0"/>
                  <a:t>This is similar to Parity Check Bits that is used to check for errors in computer generated data.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DFF4FA-F598-4962-B6AB-31A8BE724E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656" y="2098961"/>
                <a:ext cx="8604037" cy="3505201"/>
              </a:xfrm>
              <a:blipFill>
                <a:blip r:embed="rId4"/>
                <a:stretch>
                  <a:fillRect l="-1134" t="-3826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0FC6ED40-62A9-CA9E-56D7-4A94DA1078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06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80"/>
    </mc:Choice>
    <mc:Fallback xmlns="">
      <p:transition spd="slow" advTm="61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Where are check digits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Check Digits are often used to search for errors for things such as ISBN, UPC, USPS, etc.</a:t>
            </a:r>
          </a:p>
          <a:p>
            <a:r>
              <a:rPr lang="en-US" sz="1800" dirty="0"/>
              <a:t>They are also commonly used for computing codes that identify products.</a:t>
            </a:r>
          </a:p>
          <a:p>
            <a:r>
              <a:rPr lang="en-US" sz="1800" dirty="0"/>
              <a:t>They can also be used to check the drivers license numbers, some airline tickets, etc.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AE81D415-0F73-DDC9-DFB8-6A7219632B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4631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99"/>
    </mc:Choice>
    <mc:Fallback xmlns="">
      <p:transition spd="slow" advTm="27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DFF4FA-F598-4962-B6AB-31A8BE724E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8190" y="2022764"/>
                <a:ext cx="7878551" cy="416559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/>
                  <a:t>The algorithm used for checking if the ISBN-10 number is valid is: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≡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11)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/>
                  <a:t>The algorithm used for checking if the USPS money order is valid is: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000" dirty="0"/>
                  <a:t>X</a:t>
                </a:r>
                <a:r>
                  <a:rPr lang="en-US" sz="2000" baseline="-25000" dirty="0"/>
                  <a:t>11  </a:t>
                </a:r>
                <a:r>
                  <a:rPr lang="en-US" sz="2000" dirty="0"/>
                  <a:t>= X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+ X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+ X</a:t>
                </a:r>
                <a:r>
                  <a:rPr lang="en-US" sz="2000" baseline="-25000" dirty="0"/>
                  <a:t>3</a:t>
                </a:r>
                <a:r>
                  <a:rPr lang="en-US" sz="2000" dirty="0"/>
                  <a:t> + X</a:t>
                </a:r>
                <a:r>
                  <a:rPr lang="en-US" sz="2000" baseline="-25000" dirty="0"/>
                  <a:t>4</a:t>
                </a:r>
                <a:r>
                  <a:rPr lang="en-US" sz="2000" dirty="0"/>
                  <a:t> + X</a:t>
                </a:r>
                <a:r>
                  <a:rPr lang="en-US" sz="2000" baseline="-25000" dirty="0"/>
                  <a:t>5</a:t>
                </a:r>
                <a:r>
                  <a:rPr lang="en-US" sz="2000" dirty="0"/>
                  <a:t> + X</a:t>
                </a:r>
                <a:r>
                  <a:rPr lang="en-US" sz="2000" baseline="-25000" dirty="0"/>
                  <a:t>6</a:t>
                </a:r>
                <a:r>
                  <a:rPr lang="en-US" sz="2000" dirty="0"/>
                  <a:t> + X</a:t>
                </a:r>
                <a:r>
                  <a:rPr lang="en-US" sz="2000" baseline="-25000" dirty="0"/>
                  <a:t>7</a:t>
                </a:r>
                <a:r>
                  <a:rPr lang="en-US" sz="2000" dirty="0"/>
                  <a:t> + X</a:t>
                </a:r>
                <a:r>
                  <a:rPr lang="en-US" sz="2000" baseline="-25000" dirty="0"/>
                  <a:t>8</a:t>
                </a:r>
                <a:r>
                  <a:rPr lang="en-US" sz="2000" dirty="0"/>
                  <a:t> + X</a:t>
                </a:r>
                <a:r>
                  <a:rPr lang="en-US" sz="2000" baseline="-25000" dirty="0"/>
                  <a:t>9</a:t>
                </a:r>
                <a:r>
                  <a:rPr lang="en-US" sz="2000" dirty="0"/>
                  <a:t> + X</a:t>
                </a:r>
                <a:r>
                  <a:rPr lang="en-US" sz="2000" baseline="-25000" dirty="0"/>
                  <a:t>10</a:t>
                </a:r>
                <a:r>
                  <a:rPr lang="en-US" sz="2000" dirty="0"/>
                  <a:t> mod 9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DFF4FA-F598-4962-B6AB-31A8BE724E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8190" y="2022764"/>
                <a:ext cx="7878551" cy="4165599"/>
              </a:xfrm>
              <a:blipFill>
                <a:blip r:embed="rId4"/>
                <a:stretch>
                  <a:fillRect l="-774" t="-1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FF8F6668-FE9C-D0B3-7611-F5E0BCB305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1212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73"/>
    </mc:Choice>
    <mc:Fallback xmlns="">
      <p:transition spd="slow" advTm="40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DFF4FA-F598-4962-B6AB-31A8BE724E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8190" y="1939637"/>
                <a:ext cx="8056537" cy="3837708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/>
                  <a:t>Ex: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/>
                  <a:t>ISBN-10 : 0439023483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/>
                  <a:t>1 </a:t>
                </a:r>
                <a:r>
                  <a:rPr lang="en-US" sz="1800" dirty="0">
                    <a:ea typeface="Calibri" panose="020F0502020204030204" pitchFamily="34" charset="0"/>
                    <a:cs typeface="Calibri" panose="020F0502020204030204" pitchFamily="34" charset="0"/>
                  </a:rPr>
                  <a:t>· 0 +2 · 4 + 3 · 3 + 4 · 9 + 5 · 0 + 6 · 2 + 7 · 3 + 8 · 4 + 9 · 8 + 10 · 3 =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>
                    <a:ea typeface="Calibri" panose="020F0502020204030204" pitchFamily="34" charset="0"/>
                    <a:cs typeface="Calibri" panose="020F0502020204030204" pitchFamily="34" charset="0"/>
                  </a:rPr>
                  <a:t>0 + 8 + 9 + 36 + 0 + 12 + 21 + 3 + 72 + 30 = 220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800" dirty="0">
                    <a:ea typeface="Calibri" panose="020F0502020204030204" pitchFamily="34" charset="0"/>
                    <a:cs typeface="Calibri" panose="020F0502020204030204" pitchFamily="34" charset="0"/>
                  </a:rPr>
                  <a:t> 0 (mod 11)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>
                    <a:ea typeface="Calibri" panose="020F0502020204030204" pitchFamily="34" charset="0"/>
                    <a:cs typeface="Calibri" panose="020F0502020204030204" pitchFamily="34" charset="0"/>
                  </a:rPr>
                  <a:t>Valid</a:t>
                </a: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Ex.</a:t>
                </a:r>
              </a:p>
              <a:p>
                <a:pPr marL="0" indent="0">
                  <a:buNone/>
                </a:pPr>
                <a:r>
                  <a:rPr lang="en-US" sz="1800" dirty="0"/>
                  <a:t>USPS money order number: 56152240784</a:t>
                </a:r>
              </a:p>
              <a:p>
                <a:pPr marL="0" indent="0">
                  <a:buNone/>
                </a:pPr>
                <a:r>
                  <a:rPr lang="en-US" sz="1800" dirty="0"/>
                  <a:t>5 + 6 + 1 + 5 + 2 + 2 + 4 + 0 + 7 + 8 = 40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800" dirty="0">
                    <a:ea typeface="Calibri" panose="020F0502020204030204" pitchFamily="34" charset="0"/>
                    <a:cs typeface="Calibri" panose="020F0502020204030204" pitchFamily="34" charset="0"/>
                  </a:rPr>
                  <a:t> 4 (mod 9)</a:t>
                </a:r>
              </a:p>
              <a:p>
                <a:pPr marL="0" indent="0">
                  <a:buNone/>
                </a:pPr>
                <a:r>
                  <a:rPr lang="en-US" sz="1800" dirty="0">
                    <a:ea typeface="Calibri" panose="020F0502020204030204" pitchFamily="34" charset="0"/>
                    <a:cs typeface="Calibri" panose="020F0502020204030204" pitchFamily="34" charset="0"/>
                  </a:rPr>
                  <a:t>Valid</a:t>
                </a:r>
              </a:p>
              <a:p>
                <a:pPr marL="0" indent="0">
                  <a:buNone/>
                </a:pPr>
                <a:endParaRPr lang="en-US" sz="180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DFF4FA-F598-4962-B6AB-31A8BE724E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8190" y="1939637"/>
                <a:ext cx="8056537" cy="3837708"/>
              </a:xfrm>
              <a:blipFill>
                <a:blip r:embed="rId4"/>
                <a:stretch>
                  <a:fillRect l="-605" t="-1429" b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Audio 49">
            <a:hlinkClick r:id="" action="ppaction://media"/>
            <a:extLst>
              <a:ext uri="{FF2B5EF4-FFF2-40B4-BE49-F238E27FC236}">
                <a16:creationId xmlns:a16="http://schemas.microsoft.com/office/drawing/2014/main" id="{BEB1283D-5316-E0C7-7320-E185EFE612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66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497"/>
    </mc:Choice>
    <mc:Fallback xmlns="">
      <p:transition spd="slow" advTm="105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DFF4FA-F598-4962-B6AB-31A8BE724E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0877" y="2279072"/>
                <a:ext cx="8837006" cy="3505201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800" dirty="0"/>
                  <a:t>This algorithm is to get the check digit for ISBN-10</a:t>
                </a:r>
              </a:p>
              <a:p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11)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1800" dirty="0"/>
                  <a:t>The algorithm for checking airline tickets is:</a:t>
                </a:r>
              </a:p>
              <a:p>
                <a:endParaRPr lang="en-US" sz="1800" dirty="0"/>
              </a:p>
              <a:p>
                <a:pPr marL="0" indent="0" algn="ctr">
                  <a:buNone/>
                </a:pPr>
                <a:r>
                  <a:rPr lang="en-US" sz="2000" dirty="0"/>
                  <a:t>a</a:t>
                </a:r>
                <a:r>
                  <a:rPr lang="en-US" sz="2000" baseline="-25000" dirty="0"/>
                  <a:t>15 </a:t>
                </a:r>
                <a:r>
                  <a:rPr lang="en-US" sz="2000" dirty="0"/>
                  <a:t>= a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a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a</a:t>
                </a:r>
                <a:r>
                  <a:rPr lang="en-US" sz="2000" baseline="-25000" dirty="0"/>
                  <a:t>3</a:t>
                </a:r>
                <a:r>
                  <a:rPr lang="en-US" sz="2000" dirty="0"/>
                  <a:t>a</a:t>
                </a:r>
                <a:r>
                  <a:rPr lang="en-US" sz="2000" baseline="-25000" dirty="0"/>
                  <a:t>4</a:t>
                </a:r>
                <a:r>
                  <a:rPr lang="en-US" sz="2000" dirty="0"/>
                  <a:t> a</a:t>
                </a:r>
                <a:r>
                  <a:rPr lang="en-US" sz="2000" baseline="-25000" dirty="0"/>
                  <a:t>5</a:t>
                </a:r>
                <a:r>
                  <a:rPr lang="en-US" sz="2000" dirty="0"/>
                  <a:t>a</a:t>
                </a:r>
                <a:r>
                  <a:rPr lang="en-US" sz="2000" baseline="-25000" dirty="0"/>
                  <a:t>6</a:t>
                </a:r>
                <a:r>
                  <a:rPr lang="en-US" sz="2000" dirty="0"/>
                  <a:t> a</a:t>
                </a:r>
                <a:r>
                  <a:rPr lang="en-US" sz="2000" baseline="-25000" dirty="0"/>
                  <a:t>7</a:t>
                </a:r>
                <a:r>
                  <a:rPr lang="en-US" sz="2000" dirty="0"/>
                  <a:t>a</a:t>
                </a:r>
                <a:r>
                  <a:rPr lang="en-US" sz="2000" baseline="-25000" dirty="0"/>
                  <a:t>8</a:t>
                </a:r>
                <a:r>
                  <a:rPr lang="en-US" sz="2000" dirty="0"/>
                  <a:t> a</a:t>
                </a:r>
                <a:r>
                  <a:rPr lang="en-US" sz="2000" baseline="-25000" dirty="0"/>
                  <a:t>9</a:t>
                </a:r>
                <a:r>
                  <a:rPr lang="en-US" sz="2000" dirty="0"/>
                  <a:t>a</a:t>
                </a:r>
                <a:r>
                  <a:rPr lang="en-US" sz="2000" baseline="-25000" dirty="0"/>
                  <a:t>10</a:t>
                </a:r>
                <a:r>
                  <a:rPr lang="en-US" sz="2000" dirty="0"/>
                  <a:t> a</a:t>
                </a:r>
                <a:r>
                  <a:rPr lang="en-US" sz="2000" baseline="-25000" dirty="0"/>
                  <a:t>11</a:t>
                </a:r>
                <a:r>
                  <a:rPr lang="en-US" sz="2000" dirty="0"/>
                  <a:t>a</a:t>
                </a:r>
                <a:r>
                  <a:rPr lang="en-US" sz="2000" baseline="-25000" dirty="0"/>
                  <a:t>12</a:t>
                </a:r>
                <a:r>
                  <a:rPr lang="en-US" sz="2000" dirty="0"/>
                  <a:t> a</a:t>
                </a:r>
                <a:r>
                  <a:rPr lang="en-US" sz="2000" baseline="-25000" dirty="0"/>
                  <a:t>13</a:t>
                </a:r>
                <a:r>
                  <a:rPr lang="en-US" sz="2000" dirty="0"/>
                  <a:t>a</a:t>
                </a:r>
                <a:r>
                  <a:rPr lang="en-US" sz="2000" baseline="-25000" dirty="0"/>
                  <a:t>14</a:t>
                </a:r>
                <a:r>
                  <a:rPr lang="en-US" sz="2000" dirty="0"/>
                  <a:t> (mod 7)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DFF4FA-F598-4962-B6AB-31A8BE724E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877" y="2279072"/>
                <a:ext cx="8837006" cy="3505201"/>
              </a:xfrm>
              <a:blipFill>
                <a:blip r:embed="rId4"/>
                <a:stretch>
                  <a:fillRect l="-1104" t="-3826" b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86025E40-3167-165B-0CB4-CD179BA6B7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2632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88"/>
    </mc:Choice>
    <mc:Fallback xmlns="">
      <p:transition spd="slow" advTm="48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DFF4FA-F598-4962-B6AB-31A8BE724E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3614" y="1921069"/>
                <a:ext cx="7243603" cy="4091803"/>
              </a:xfrm>
            </p:spPr>
            <p:txBody>
              <a:bodyPr anchor="t">
                <a:normAutofit lnSpcReduction="10000"/>
              </a:bodyPr>
              <a:lstStyle/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/>
                  <a:t>Ex.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/>
                  <a:t>ISBN: 142314200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/>
                  <a:t>1 </a:t>
                </a:r>
                <a:r>
                  <a:rPr lang="en-US" sz="1800" dirty="0">
                    <a:ea typeface="Calibri" panose="020F0502020204030204" pitchFamily="34" charset="0"/>
                    <a:cs typeface="Calibri" panose="020F0502020204030204" pitchFamily="34" charset="0"/>
                  </a:rPr>
                  <a:t>· 1 +2 · 4 + 3 · 2 + 4 · 3 + 5 · 1 + 6 · 4 + 7 · 2 + 8 · 0 + 9 · 0 =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>
                    <a:ea typeface="Calibri" panose="020F0502020204030204" pitchFamily="34" charset="0"/>
                    <a:cs typeface="Calibri" panose="020F0502020204030204" pitchFamily="34" charset="0"/>
                  </a:rPr>
                  <a:t>1 + 8 + 6 + 12 + 5 + 24 + 14 + 0 + 0 = 70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800" dirty="0">
                    <a:ea typeface="Calibri" panose="020F0502020204030204" pitchFamily="34" charset="0"/>
                    <a:cs typeface="Calibri" panose="020F0502020204030204" pitchFamily="34" charset="0"/>
                  </a:rPr>
                  <a:t> 4 (mod 11)</a:t>
                </a:r>
              </a:p>
              <a:p>
                <a:pPr marL="0" indent="0">
                  <a:buNone/>
                </a:pPr>
                <a:r>
                  <a:rPr lang="en-US" sz="1800" dirty="0"/>
                  <a:t>ISBN-10 : 1423142004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Ex.</a:t>
                </a:r>
              </a:p>
              <a:p>
                <a:pPr marL="0" indent="0">
                  <a:buNone/>
                </a:pPr>
                <a:r>
                  <a:rPr lang="en-US" sz="1800" dirty="0"/>
                  <a:t>Airline ticket: 101333341789013</a:t>
                </a:r>
              </a:p>
              <a:p>
                <a:pPr marL="0" indent="0">
                  <a:buNone/>
                </a:pPr>
                <a:r>
                  <a:rPr lang="en-US" sz="1800" dirty="0"/>
                  <a:t>a</a:t>
                </a:r>
                <a:r>
                  <a:rPr lang="en-US" sz="1800" baseline="-25000" dirty="0"/>
                  <a:t>15 </a:t>
                </a:r>
                <a:r>
                  <a:rPr lang="en-US" sz="1800" dirty="0"/>
                  <a:t>= 1 </a:t>
                </a:r>
                <a:r>
                  <a:rPr lang="en-US" sz="1800" dirty="0">
                    <a:ea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800" dirty="0"/>
                  <a:t>0 </a:t>
                </a:r>
                <a:r>
                  <a:rPr lang="en-US" sz="1800" dirty="0">
                    <a:ea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800" dirty="0"/>
                  <a:t>1 </a:t>
                </a:r>
                <a:r>
                  <a:rPr lang="en-US" sz="1800" dirty="0">
                    <a:ea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800" dirty="0"/>
                  <a:t>3 </a:t>
                </a:r>
                <a:r>
                  <a:rPr lang="en-US" sz="1800" dirty="0">
                    <a:ea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800" dirty="0"/>
                  <a:t>3 </a:t>
                </a:r>
                <a:r>
                  <a:rPr lang="en-US" sz="1800" dirty="0">
                    <a:ea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800" dirty="0"/>
                  <a:t>3 </a:t>
                </a:r>
                <a:r>
                  <a:rPr lang="en-US" sz="1800" dirty="0">
                    <a:ea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800" dirty="0"/>
                  <a:t>3 </a:t>
                </a:r>
                <a:r>
                  <a:rPr lang="en-US" sz="1800" dirty="0">
                    <a:ea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800" dirty="0"/>
                  <a:t>4 </a:t>
                </a:r>
                <a:r>
                  <a:rPr lang="en-US" sz="1800" dirty="0">
                    <a:ea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800" dirty="0"/>
                  <a:t>1 </a:t>
                </a:r>
                <a:r>
                  <a:rPr lang="en-US" sz="1800" dirty="0">
                    <a:ea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800" dirty="0"/>
                  <a:t>7 </a:t>
                </a:r>
                <a:r>
                  <a:rPr lang="en-US" sz="1800" dirty="0">
                    <a:ea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800" dirty="0"/>
                  <a:t>8 </a:t>
                </a:r>
                <a:r>
                  <a:rPr lang="en-US" sz="1800" dirty="0">
                    <a:ea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800" dirty="0"/>
                  <a:t>9 </a:t>
                </a:r>
                <a:r>
                  <a:rPr lang="en-US" sz="1800" dirty="0">
                    <a:ea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800" dirty="0"/>
                  <a:t>0 </a:t>
                </a:r>
                <a:r>
                  <a:rPr lang="en-US" sz="1800" dirty="0">
                    <a:ea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800" dirty="0"/>
                  <a:t>1 mod 7</a:t>
                </a:r>
              </a:p>
              <a:p>
                <a:pPr marL="0" indent="0">
                  <a:buNone/>
                </a:pPr>
                <a:r>
                  <a:rPr lang="en-US" sz="1800" dirty="0"/>
                  <a:t>	 a</a:t>
                </a:r>
                <a:r>
                  <a:rPr lang="en-US" sz="1800" baseline="-25000" dirty="0"/>
                  <a:t>15</a:t>
                </a:r>
                <a:r>
                  <a:rPr lang="en-US" sz="1800" dirty="0"/>
                  <a:t> = 3</a:t>
                </a:r>
              </a:p>
              <a:p>
                <a:pPr marL="0" indent="0">
                  <a:buNone/>
                </a:pPr>
                <a:r>
                  <a:rPr lang="en-US" sz="1800" dirty="0"/>
                  <a:t>Valid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DFF4FA-F598-4962-B6AB-31A8BE724E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3614" y="1921069"/>
                <a:ext cx="7243603" cy="4091803"/>
              </a:xfrm>
              <a:blipFill>
                <a:blip r:embed="rId4"/>
                <a:stretch>
                  <a:fillRect l="-673" t="-1937" b="-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30EB886E-AE5A-027C-659E-8B2FBE546B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804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66"/>
    </mc:Choice>
    <mc:Fallback xmlns="">
      <p:transition spd="slow" advTm="101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092036"/>
            <a:ext cx="8604038" cy="4275137"/>
          </a:xfrm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effectLst/>
              </a:rPr>
              <a:t>Rosen, Kenneth H. </a:t>
            </a:r>
            <a:r>
              <a:rPr lang="en-US" sz="2000" i="1" dirty="0">
                <a:effectLst/>
              </a:rPr>
              <a:t>Discrete Mathematics and Its Applications</a:t>
            </a:r>
            <a:r>
              <a:rPr lang="en-US" sz="2000" dirty="0">
                <a:effectLst/>
              </a:rPr>
              <a:t>. McGraw-Hill Education, 2019. 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effectLst/>
              </a:rPr>
              <a:t>Rouse, Margaret. “What Is Check Digit? - Definition from Techopedia.” </a:t>
            </a:r>
            <a:r>
              <a:rPr lang="en-US" sz="2000" i="1" dirty="0">
                <a:effectLst/>
              </a:rPr>
              <a:t>Techopedia</a:t>
            </a:r>
            <a:r>
              <a:rPr lang="en-US" sz="2000" dirty="0">
                <a:effectLst/>
              </a:rPr>
              <a:t>, 20 July 2016, www.techopedia.com/definition/1430/check-digit. 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</p:txBody>
      </p:sp>
      <p:pic>
        <p:nvPicPr>
          <p:cNvPr id="46" name="Audio 45">
            <a:hlinkClick r:id="" action="ppaction://media"/>
            <a:extLst>
              <a:ext uri="{FF2B5EF4-FFF2-40B4-BE49-F238E27FC236}">
                <a16:creationId xmlns:a16="http://schemas.microsoft.com/office/drawing/2014/main" id="{66FA38BF-8B60-B005-CEF6-01D27A87CF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022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14"/>
    </mc:Choice>
    <mc:Fallback xmlns="">
      <p:transition spd="slow" advTm="9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EC7A1D2ECFC54F92FA0A8A88C61931" ma:contentTypeVersion="7" ma:contentTypeDescription="Create a new document." ma:contentTypeScope="" ma:versionID="1ef0d085aa709917bf2e65f86269915c">
  <xsd:schema xmlns:xsd="http://www.w3.org/2001/XMLSchema" xmlns:xs="http://www.w3.org/2001/XMLSchema" xmlns:p="http://schemas.microsoft.com/office/2006/metadata/properties" xmlns:ns3="3825c644-80b7-4003-9b0d-4b118d72ebe9" targetNamespace="http://schemas.microsoft.com/office/2006/metadata/properties" ma:root="true" ma:fieldsID="d831305276f2a5aed2b10bead16e59c3" ns3:_="">
    <xsd:import namespace="3825c644-80b7-4003-9b0d-4b118d72ebe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25c644-80b7-4003-9b0d-4b118d72eb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023227-530E-4024-91EF-312A851A758C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3825c644-80b7-4003-9b0d-4b118d72ebe9"/>
  </ds:schemaRefs>
</ds:datastoreItem>
</file>

<file path=customXml/itemProps3.xml><?xml version="1.0" encoding="utf-8"?>
<ds:datastoreItem xmlns:ds="http://schemas.openxmlformats.org/officeDocument/2006/customXml" ds:itemID="{FB506AB9-6371-45F7-9624-5F801F3450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25c644-80b7-4003-9b0d-4b118d72eb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390</TotalTime>
  <Words>530</Words>
  <Application>Microsoft Office PowerPoint</Application>
  <PresentationFormat>Widescreen</PresentationFormat>
  <Paragraphs>55</Paragraphs>
  <Slides>8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Cambria Math</vt:lpstr>
      <vt:lpstr>Corbel</vt:lpstr>
      <vt:lpstr>Parallax</vt:lpstr>
      <vt:lpstr>Check Digits</vt:lpstr>
      <vt:lpstr>What are Check Digits?</vt:lpstr>
      <vt:lpstr>Where are check digits used?</vt:lpstr>
      <vt:lpstr>Algorithms</vt:lpstr>
      <vt:lpstr>Examples</vt:lpstr>
      <vt:lpstr>Algorithm</vt:lpstr>
      <vt:lpstr>Example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Congruences and its applications</dc:title>
  <dc:creator>Iliana Madrigal</dc:creator>
  <cp:lastModifiedBy>Iliana Madrigal</cp:lastModifiedBy>
  <cp:revision>2</cp:revision>
  <dcterms:created xsi:type="dcterms:W3CDTF">2023-11-26T20:18:31Z</dcterms:created>
  <dcterms:modified xsi:type="dcterms:W3CDTF">2023-12-02T23:10:52Z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0x0101009AEC7A1D2ECFC54F92FA0A8A88C61931</vt:lpwstr>
  </property>
</Properties>
</file>